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1" r:id="rId13"/>
    <p:sldId id="312" r:id="rId14"/>
    <p:sldId id="299" r:id="rId15"/>
    <p:sldId id="313" r:id="rId16"/>
    <p:sldId id="301" r:id="rId17"/>
    <p:sldId id="302" r:id="rId18"/>
    <p:sldId id="303" r:id="rId19"/>
    <p:sldId id="304" r:id="rId20"/>
    <p:sldId id="314" r:id="rId21"/>
    <p:sldId id="310" r:id="rId22"/>
    <p:sldId id="308" r:id="rId23"/>
    <p:sldId id="305" r:id="rId24"/>
    <p:sldId id="306" r:id="rId25"/>
    <p:sldId id="309" r:id="rId26"/>
    <p:sldId id="307" r:id="rId2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FF"/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1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onnecting-to-github-with-ssh" TargetMode="External"/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arrt/msds692/tree/master/hw/code/pipel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fork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setting-up-and-managing-your-github-user-account/managing-email-preferences/setting-your-commit-email-addres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USF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9B-EC2F-5C44-8BBD-813049A9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github</a:t>
            </a:r>
            <a:r>
              <a:rPr lang="en-US" dirty="0"/>
              <a:t> via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F2F6-3B40-F740-B9BC-658A1636C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r>
              <a:rPr lang="en-US" dirty="0"/>
              <a:t>Naturally you use the website with a username and password</a:t>
            </a:r>
          </a:p>
          <a:p>
            <a:r>
              <a:rPr lang="en-US" dirty="0"/>
              <a:t>But to remotely access </a:t>
            </a:r>
            <a:r>
              <a:rPr lang="en-US" dirty="0" err="1"/>
              <a:t>github</a:t>
            </a:r>
            <a:r>
              <a:rPr lang="en-US" dirty="0"/>
              <a:t> repositories from the command line or tools such as fork, we need a secure mechanism to identify ourselves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See the link below; most of you will not have SSH keys yet so follow “</a:t>
            </a:r>
            <a:r>
              <a:rPr lang="en-US" sz="2400" i="1" dirty="0"/>
              <a:t>Generating a new SSH key and adding it to the </a:t>
            </a:r>
            <a:r>
              <a:rPr lang="en-US" sz="2400" i="1" dirty="0" err="1"/>
              <a:t>ssh</a:t>
            </a:r>
            <a:r>
              <a:rPr lang="en-US" sz="2400" i="1" dirty="0"/>
              <a:t>-agent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-keygen -t ed25519 -C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your_email@example.com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Press “ENTER” to get all of the defaults; creates files like:</a:t>
            </a:r>
            <a:br>
              <a:rPr lang="en-US" dirty="0"/>
            </a:br>
            <a:r>
              <a:rPr lang="en-US" b="1" dirty="0" err="1"/>
              <a:t>id</a:t>
            </a:r>
            <a:r>
              <a:rPr lang="en-US" dirty="0" err="1"/>
              <a:t>_</a:t>
            </a:r>
            <a:r>
              <a:rPr lang="en-US" b="1" dirty="0" err="1"/>
              <a:t>rsa</a:t>
            </a:r>
            <a:r>
              <a:rPr lang="en-US" dirty="0"/>
              <a:t> and </a:t>
            </a:r>
            <a:r>
              <a:rPr lang="en-US" b="1" dirty="0" err="1"/>
              <a:t>id_rsa.pub</a:t>
            </a:r>
            <a:r>
              <a:rPr lang="en-US" b="1" dirty="0"/>
              <a:t> </a:t>
            </a:r>
            <a:r>
              <a:rPr lang="en-US" dirty="0"/>
              <a:t>(or </a:t>
            </a:r>
            <a:r>
              <a:rPr lang="en-US" b="1" dirty="0"/>
              <a:t>id_ed25519.pub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953B6-F351-0D47-AA59-F647E0FFCBCB}"/>
              </a:ext>
            </a:extLst>
          </p:cNvPr>
          <p:cNvSpPr txBox="1"/>
          <p:nvPr/>
        </p:nvSpPr>
        <p:spPr>
          <a:xfrm>
            <a:off x="0" y="6492875"/>
            <a:ext cx="716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https://docs.github.com/en/github/authenticating-to-github/connecting-to-github-with-ssh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5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E26F-9A9D-0647-BF5D-9D37F323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Adding your key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F01B-9B3B-644F-86F3-356927CA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956"/>
            <a:ext cx="10515600" cy="4811007"/>
          </a:xfrm>
        </p:spPr>
        <p:txBody>
          <a:bodyPr/>
          <a:lstStyle/>
          <a:p>
            <a:r>
              <a:rPr lang="en-US" dirty="0"/>
              <a:t>Copy (</a:t>
            </a:r>
            <a:r>
              <a:rPr lang="en-US" dirty="0" err="1"/>
              <a:t>cmd</a:t>
            </a:r>
            <a:r>
              <a:rPr lang="en-US" dirty="0"/>
              <a:t>-C) contents of </a:t>
            </a:r>
            <a:r>
              <a:rPr lang="en-US" dirty="0" err="1"/>
              <a:t>id_rsa.pub</a:t>
            </a:r>
            <a:r>
              <a:rPr lang="en-US" dirty="0"/>
              <a:t> (or similar); at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</p:txBody>
      </p:sp>
      <p:pic>
        <p:nvPicPr>
          <p:cNvPr id="1026" name="Picture 2" descr="Settings icon in the user bar">
            <a:extLst>
              <a:ext uri="{FF2B5EF4-FFF2-40B4-BE49-F238E27FC236}">
                <a16:creationId xmlns:a16="http://schemas.microsoft.com/office/drawing/2014/main" id="{EA63DBA6-BA15-594B-A64D-CE504BB2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4" y="2415822"/>
            <a:ext cx="1641632" cy="36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hentication keys">
            <a:extLst>
              <a:ext uri="{FF2B5EF4-FFF2-40B4-BE49-F238E27FC236}">
                <a16:creationId xmlns:a16="http://schemas.microsoft.com/office/drawing/2014/main" id="{2097EBBA-061F-3245-833B-663EE4C0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8" y="2736995"/>
            <a:ext cx="2787118" cy="21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SH Key button">
            <a:extLst>
              <a:ext uri="{FF2B5EF4-FFF2-40B4-BE49-F238E27FC236}">
                <a16:creationId xmlns:a16="http://schemas.microsoft.com/office/drawing/2014/main" id="{D20FC381-D9D7-714C-B975-E31FA696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65" y="2037084"/>
            <a:ext cx="6242230" cy="1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key field">
            <a:extLst>
              <a:ext uri="{FF2B5EF4-FFF2-40B4-BE49-F238E27FC236}">
                <a16:creationId xmlns:a16="http://schemas.microsoft.com/office/drawing/2014/main" id="{C386F76E-EB5D-444F-9161-8B53337E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14" y="3320810"/>
            <a:ext cx="5081411" cy="35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B0FB4-57EB-4B4C-B674-E05A31EE1365}"/>
              </a:ext>
            </a:extLst>
          </p:cNvPr>
          <p:cNvSpPr txBox="1"/>
          <p:nvPr/>
        </p:nvSpPr>
        <p:spPr>
          <a:xfrm>
            <a:off x="2903419" y="5807631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Paste (</a:t>
            </a:r>
            <a:r>
              <a:rPr lang="en-US" sz="2400" dirty="0" err="1"/>
              <a:t>cmd</a:t>
            </a:r>
            <a:r>
              <a:rPr lang="en-US" sz="2400" dirty="0"/>
              <a:t>-V)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87D2-F6FB-1646-86F3-DB268DF32037}"/>
              </a:ext>
            </a:extLst>
          </p:cNvPr>
          <p:cNvCxnSpPr>
            <a:cxnSpLocks/>
          </p:cNvCxnSpPr>
          <p:nvPr/>
        </p:nvCxnSpPr>
        <p:spPr>
          <a:xfrm flipV="1">
            <a:off x="5757085" y="5486400"/>
            <a:ext cx="1380629" cy="690563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F83A82-8820-A747-8908-15087D9D0A04}"/>
              </a:ext>
            </a:extLst>
          </p:cNvPr>
          <p:cNvCxnSpPr>
            <a:cxnSpLocks/>
          </p:cNvCxnSpPr>
          <p:nvPr/>
        </p:nvCxnSpPr>
        <p:spPr>
          <a:xfrm flipV="1">
            <a:off x="1225550" y="4721087"/>
            <a:ext cx="980937" cy="87488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80323B-89C5-8347-90E7-D7187F2AF36F}"/>
              </a:ext>
            </a:extLst>
          </p:cNvPr>
          <p:cNvCxnSpPr>
            <a:cxnSpLocks/>
          </p:cNvCxnSpPr>
          <p:nvPr/>
        </p:nvCxnSpPr>
        <p:spPr>
          <a:xfrm>
            <a:off x="8706678" y="2299550"/>
            <a:ext cx="1366944" cy="1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the URL from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git@github.com:USF-MSDS692/pipeline-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4596826" y="718363"/>
            <a:ext cx="3473748" cy="215770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2FC816-CE30-714F-8667-4343C89F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26" y="5279"/>
            <a:ext cx="7595174" cy="71308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7819DBF-5E3F-6B43-854A-ED4CD5EB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3" y="4623594"/>
            <a:ext cx="10007506" cy="21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initial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0443"/>
            <a:ext cx="9180444" cy="4616520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 starter kit file for this project; Click on </a:t>
            </a:r>
            <a:r>
              <a:rPr lang="en-US" b="1" dirty="0" err="1"/>
              <a:t>mycsv.py</a:t>
            </a:r>
            <a:r>
              <a:rPr lang="en-US" b="1" dirty="0"/>
              <a:t> </a:t>
            </a:r>
            <a:r>
              <a:rPr lang="en-US" dirty="0"/>
              <a:t>and then right click Raw and “Save as…” into your repo directory</a:t>
            </a:r>
            <a:r>
              <a:rPr lang="en-US" b="1" dirty="0"/>
              <a:t> pipeline-</a:t>
            </a:r>
            <a:r>
              <a:rPr lang="en-US" b="1" dirty="0" err="1"/>
              <a:t>parrt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5992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Starter kit: </a:t>
            </a:r>
            <a:r>
              <a:rPr lang="en-US" sz="1400" dirty="0">
                <a:hlinkClick r:id="rId2"/>
              </a:rPr>
              <a:t>https://github.com/parrt/msds692/tree/master/hw/code/pipeline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3CA157-7D53-7F4A-AE2A-ECE71B3B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837" y="0"/>
            <a:ext cx="1769164" cy="352147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F4EC37-B141-1441-9EA9-9A4B48CA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26" y="3866219"/>
            <a:ext cx="9813867" cy="21568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58E9F9-2E04-3D48-A22F-647F2D0F28B3}"/>
              </a:ext>
            </a:extLst>
          </p:cNvPr>
          <p:cNvCxnSpPr>
            <a:cxnSpLocks/>
          </p:cNvCxnSpPr>
          <p:nvPr/>
        </p:nvCxnSpPr>
        <p:spPr>
          <a:xfrm>
            <a:off x="8358809" y="3302817"/>
            <a:ext cx="0" cy="72555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47C8F8-9D52-0043-BEBC-36792E490FC0}"/>
              </a:ext>
            </a:extLst>
          </p:cNvPr>
          <p:cNvCxnSpPr>
            <a:cxnSpLocks/>
          </p:cNvCxnSpPr>
          <p:nvPr/>
        </p:nvCxnSpPr>
        <p:spPr>
          <a:xfrm>
            <a:off x="10147852" y="2544383"/>
            <a:ext cx="274985" cy="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</a:t>
            </a:r>
            <a:r>
              <a:rPr lang="en-US" b="1" dirty="0"/>
              <a:t>git add</a:t>
            </a:r>
            <a:r>
              <a:rPr lang="en-US" dirty="0"/>
              <a:t>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A2CF273-C35A-A14A-9CC5-E51C48E6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0" y="3428999"/>
            <a:ext cx="7190802" cy="29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9359348" cy="4992066"/>
          </a:xfrm>
        </p:spPr>
        <p:txBody>
          <a:bodyPr>
            <a:normAutofit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</a:t>
            </a:r>
            <a:r>
              <a:rPr lang="en-US" b="1" dirty="0"/>
              <a:t>don't forget </a:t>
            </a:r>
            <a:r>
              <a:rPr lang="en-US" dirty="0"/>
              <a:t>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610AEC4-AB42-2641-8A31-A96AC6CD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4607752"/>
            <a:ext cx="10302960" cy="14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8068"/>
            <a:ext cx="4121426" cy="4578895"/>
          </a:xfrm>
        </p:spPr>
        <p:txBody>
          <a:bodyPr>
            <a:normAutofit/>
          </a:bodyPr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F58C22-76C3-FB4B-8B89-E68231E3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30" y="1598068"/>
            <a:ext cx="7053470" cy="4507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00E0F-4D64-4341-B207-EDA7F3CDAF26}"/>
              </a:ext>
            </a:extLst>
          </p:cNvPr>
          <p:cNvSpPr txBox="1"/>
          <p:nvPr/>
        </p:nvSpPr>
        <p:spPr>
          <a:xfrm>
            <a:off x="0" y="651693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fork here: </a:t>
            </a:r>
            <a:r>
              <a:rPr lang="en-US" dirty="0">
                <a:hlinkClick r:id="rId3"/>
              </a:rPr>
              <a:t>https://git-fork.com/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C71C53-6B8C-624B-A71C-897C0D000D18}"/>
              </a:ext>
            </a:extLst>
          </p:cNvPr>
          <p:cNvCxnSpPr>
            <a:cxnSpLocks/>
          </p:cNvCxnSpPr>
          <p:nvPr/>
        </p:nvCxnSpPr>
        <p:spPr>
          <a:xfrm flipV="1">
            <a:off x="3458817" y="3826530"/>
            <a:ext cx="1835428" cy="78522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071C9A9-4F9F-AE47-AED5-722098CA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12" y="3438355"/>
            <a:ext cx="8822667" cy="266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</a:t>
            </a:r>
            <a:r>
              <a:rPr lang="en-US" b="1" dirty="0"/>
              <a:t>master</a:t>
            </a:r>
            <a:r>
              <a:rPr lang="en-US" dirty="0"/>
              <a:t> is the legacy name)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560F83-6889-7741-9440-6B522AEE9117}"/>
              </a:ext>
            </a:extLst>
          </p:cNvPr>
          <p:cNvSpPr/>
          <p:nvPr/>
        </p:nvSpPr>
        <p:spPr>
          <a:xfrm>
            <a:off x="8994912" y="3429000"/>
            <a:ext cx="821985" cy="287921"/>
          </a:xfrm>
          <a:prstGeom prst="rect">
            <a:avLst/>
          </a:prstGeom>
          <a:solidFill>
            <a:srgbClr val="E8E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and, optionally, directories that we tell git to treat as a repository</a:t>
            </a:r>
          </a:p>
          <a:p>
            <a:r>
              <a:rPr lang="en-US" dirty="0"/>
              <a:t>Git allows multiple people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page should show your new 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FAB7252-495C-BB4C-AFD6-E7FB7E7E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11" y="3157270"/>
            <a:ext cx="8753378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E176-5B58-BF45-A840-BC38ECA1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add/commit sequence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66C-0374-2141-A0B7-54EB1FEB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 from </a:t>
            </a:r>
            <a:r>
              <a:rPr lang="en-US" dirty="0" err="1"/>
              <a:t>github</a:t>
            </a:r>
            <a:r>
              <a:rPr lang="en-US" dirty="0"/>
              <a:t> to a directory with same name on laptop</a:t>
            </a:r>
          </a:p>
          <a:p>
            <a:r>
              <a:rPr lang="en-US" dirty="0"/>
              <a:t>Copy or create files in repository directory</a:t>
            </a:r>
          </a:p>
          <a:p>
            <a:r>
              <a:rPr lang="en-US" dirty="0"/>
              <a:t>Add those files</a:t>
            </a:r>
          </a:p>
          <a:p>
            <a:r>
              <a:rPr lang="en-US" dirty="0"/>
              <a:t>Commit those changes (add/edit/delete are all changes)</a:t>
            </a:r>
          </a:p>
          <a:p>
            <a:r>
              <a:rPr lang="en-US" dirty="0"/>
              <a:t>Push back to the origin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323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Python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FAA1CD-740B-1445-8414-6575B77A65DE}"/>
              </a:ext>
            </a:extLst>
          </p:cNvPr>
          <p:cNvCxnSpPr>
            <a:cxnSpLocks/>
          </p:cNvCxnSpPr>
          <p:nvPr/>
        </p:nvCxnSpPr>
        <p:spPr>
          <a:xfrm flipV="1">
            <a:off x="2241755" y="2930013"/>
            <a:ext cx="1120877" cy="3048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4CED6E-379F-CF42-A468-4FA808CB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67" y="2746433"/>
            <a:ext cx="7841698" cy="35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  <a:r>
              <a:rPr lang="en-US" dirty="0"/>
              <a:t> (or just </a:t>
            </a:r>
            <a:r>
              <a:rPr lang="en-US" b="1" dirty="0"/>
              <a:t>git pull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FD6B-FCED-8646-8B4A-71C89351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username/email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7B0-4B6B-2944-8E19-7FAAAFC3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time you try to push something back to </a:t>
            </a:r>
            <a:r>
              <a:rPr lang="en-US" dirty="0" err="1"/>
              <a:t>github</a:t>
            </a:r>
            <a:r>
              <a:rPr lang="en-US" dirty="0"/>
              <a:t>, I think the use of </a:t>
            </a:r>
            <a:r>
              <a:rPr lang="en-US" b="1" dirty="0"/>
              <a:t>git</a:t>
            </a:r>
            <a:r>
              <a:rPr lang="en-US" dirty="0"/>
              <a:t> from the command line will ask you to configure your name and email address using the "</a:t>
            </a:r>
            <a:r>
              <a:rPr lang="en-US" b="1" dirty="0"/>
              <a:t>git config</a:t>
            </a:r>
            <a:r>
              <a:rPr lang="en-US" dirty="0"/>
              <a:t>" command with a bunch of options</a:t>
            </a:r>
          </a:p>
          <a:p>
            <a:r>
              <a:rPr lang="en-US" dirty="0"/>
              <a:t>Or, it looks like you can do this from </a:t>
            </a:r>
            <a:r>
              <a:rPr lang="en-US" dirty="0" err="1"/>
              <a:t>github's</a:t>
            </a:r>
            <a:r>
              <a:rPr lang="en-US" dirty="0"/>
              <a:t> webpages; see </a:t>
            </a:r>
            <a:r>
              <a:rPr lang="en-US" dirty="0">
                <a:hlinkClick r:id="rId2"/>
              </a:rPr>
              <a:t>https://docs.github.com/en/github/setting-up-and-managing-your-github-user-account/managing-email-preferences/setting-your-commit-email-address</a:t>
            </a:r>
            <a:endParaRPr lang="en-US" dirty="0"/>
          </a:p>
          <a:p>
            <a:r>
              <a:rPr lang="en-US" dirty="0"/>
              <a:t>That might be easier because the command line will ask you to use </a:t>
            </a:r>
            <a:r>
              <a:rPr lang="en-US" b="1" dirty="0"/>
              <a:t>vi</a:t>
            </a:r>
            <a:r>
              <a:rPr lang="en-US" dirty="0"/>
              <a:t> or some other editor you are unfamiliar with</a:t>
            </a:r>
          </a:p>
        </p:txBody>
      </p:sp>
    </p:spTree>
    <p:extLst>
      <p:ext uri="{BB962C8B-B14F-4D97-AF65-F5344CB8AC3E}">
        <p14:creationId xmlns:p14="http://schemas.microsoft.com/office/powerpoint/2010/main" val="213061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684" cy="4351338"/>
          </a:xfrm>
        </p:spPr>
        <p:txBody>
          <a:bodyPr/>
          <a:lstStyle/>
          <a:p>
            <a:r>
              <a:rPr lang="en-US" b="1" dirty="0"/>
              <a:t>git</a:t>
            </a:r>
            <a:r>
              <a:rPr lang="en-US" dirty="0"/>
              <a:t> is ridiculously complicated and has a terrible interface in my opinion so proceed with caution, but it is the most commonly used!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pPr lvl="1"/>
            <a:r>
              <a:rPr lang="en-US" dirty="0"/>
              <a:t>A web interface to your repo files</a:t>
            </a:r>
          </a:p>
          <a:p>
            <a:pPr lvl="1"/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  <a:br>
              <a:rPr lang="en-US" dirty="0"/>
            </a:br>
            <a:r>
              <a:rPr lang="en-US" dirty="0"/>
              <a:t>(master/main/...)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A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which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The set of files to track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All files associated with a repo sit somewhere in or below a directory</a:t>
            </a:r>
          </a:p>
          <a:p>
            <a:r>
              <a:rPr lang="en-US" dirty="0"/>
              <a:t>Each project you work on will be in a separate directory/repo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subdirectory,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/>
              <a:t>rm</a:t>
            </a:r>
            <a:r>
              <a:rPr lang="en-US" dirty="0"/>
              <a:t> the whole repo directory; there is no central server to notify (this would not delete repo from 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  <a:p>
            <a:r>
              <a:rPr lang="en-US" b="1" dirty="0"/>
              <a:t>Warning</a:t>
            </a:r>
            <a:r>
              <a:rPr lang="en-US" dirty="0"/>
              <a:t>: always use the "-a" option on the git commit command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made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1886</TotalTime>
  <Words>1878</Words>
  <Application>Microsoft Macintosh PowerPoint</Application>
  <PresentationFormat>Widescreen</PresentationFormat>
  <Paragraphs>135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Connecting to github via SSH</vt:lpstr>
      <vt:lpstr>Adding your key to github</vt:lpstr>
      <vt:lpstr>Typical startup sequence</vt:lpstr>
      <vt:lpstr>Getting an initial file</vt:lpstr>
      <vt:lpstr>Adding files to the repo</vt:lpstr>
      <vt:lpstr>Commit a transaction</vt:lpstr>
      <vt:lpstr>The fork GUI view </vt:lpstr>
      <vt:lpstr>Push to github to mirror repo</vt:lpstr>
      <vt:lpstr>Check github webpage for your repo</vt:lpstr>
      <vt:lpstr>Initial add/commit sequence summary</vt:lpstr>
      <vt:lpstr>Making edits, mirroring on github</vt:lpstr>
      <vt:lpstr>Pull in changes from github</vt:lpstr>
      <vt:lpstr>Miscellaneous but useful commands</vt:lpstr>
      <vt:lpstr>Configuring username/email the first time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129</cp:revision>
  <cp:lastPrinted>2021-08-21T22:28:42Z</cp:lastPrinted>
  <dcterms:created xsi:type="dcterms:W3CDTF">2021-06-08T22:22:06Z</dcterms:created>
  <dcterms:modified xsi:type="dcterms:W3CDTF">2021-08-21T22:29:20Z</dcterms:modified>
</cp:coreProperties>
</file>